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2" r:id="rId3"/>
    <p:sldId id="263" r:id="rId4"/>
    <p:sldId id="264" r:id="rId5"/>
    <p:sldId id="271" r:id="rId6"/>
    <p:sldId id="265" r:id="rId7"/>
    <p:sldId id="270" r:id="rId8"/>
    <p:sldId id="259" r:id="rId9"/>
    <p:sldId id="266" r:id="rId10"/>
    <p:sldId id="260" r:id="rId11"/>
    <p:sldId id="267" r:id="rId12"/>
    <p:sldId id="261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56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54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8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50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95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01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00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7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4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5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1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375EB3-A182-2A49-AE9C-4D9A3060BDDB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933E95-B49B-E541-9425-55AC46B88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1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Relationship Id="rId3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gif"/><Relationship Id="rId7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Big Data Midterm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Finding Trends in the Voter Support for Different </a:t>
            </a:r>
            <a:r>
              <a:rPr lang="en-US" b="1" dirty="0" smtClean="0"/>
              <a:t>Candidates </a:t>
            </a:r>
            <a:r>
              <a:rPr lang="en-US" b="1" dirty="0"/>
              <a:t>in the 2016 US Presidential Primaries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5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84310" y="286602"/>
            <a:ext cx="10018713" cy="10435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Ted Cruz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29" y="2594432"/>
            <a:ext cx="4784271" cy="2693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26" y="1467703"/>
            <a:ext cx="4703460" cy="49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7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34208"/>
            <a:ext cx="10018713" cy="1752599"/>
          </a:xfrm>
        </p:spPr>
        <p:txBody>
          <a:bodyPr/>
          <a:lstStyle/>
          <a:p>
            <a:r>
              <a:rPr lang="en-US" dirty="0" smtClean="0"/>
              <a:t>Ted Cruz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7" y="1991352"/>
            <a:ext cx="5505001" cy="461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4" y="1995727"/>
            <a:ext cx="5194300" cy="42909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1568" y="2012949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lower median income tended to have slightly more Republicans voting for Ted Cruz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1568" y="3065409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lower unemployment rate tended to have more Republicans voting for Ted Cruz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11568" y="4102618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greater proportion of white people were slightly more likely to have Republicans voting for Ted Cruz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1" y="2009846"/>
            <a:ext cx="5390006" cy="444188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5" y="2064533"/>
            <a:ext cx="5356424" cy="449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11568" y="5276306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lower population density were more likely to have Republicans voting for Ted Cruz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0982" y="257358"/>
            <a:ext cx="10018713" cy="1752599"/>
          </a:xfrm>
        </p:spPr>
        <p:txBody>
          <a:bodyPr/>
          <a:lstStyle/>
          <a:p>
            <a:r>
              <a:rPr lang="en-US" dirty="0" smtClean="0"/>
              <a:t>John Kasich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30" y="1849842"/>
            <a:ext cx="7284729" cy="409765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32" y="2336571"/>
            <a:ext cx="292236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34208"/>
            <a:ext cx="10018713" cy="1752599"/>
          </a:xfrm>
        </p:spPr>
        <p:txBody>
          <a:bodyPr/>
          <a:lstStyle/>
          <a:p>
            <a:r>
              <a:rPr lang="en-US" dirty="0" smtClean="0"/>
              <a:t>John Kasich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6" y="2045944"/>
            <a:ext cx="5118025" cy="450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2" y="2050317"/>
            <a:ext cx="4868806" cy="42909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1568" y="2012949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higher median income tended to have more Republicans voting for John Kasich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1568" y="3065409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lower unemployment rate tended to have very very slightly more Republicans voting for John Kasich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11568" y="4102618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greater proportion of white people were more likely to have Republicans voting for John Kasich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64" y="2043244"/>
            <a:ext cx="5390006" cy="410212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6" y="2078177"/>
            <a:ext cx="5190375" cy="449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11568" y="5276306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higher population density were more likely to have more Republicans voting for John Kasich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Candidates that had correlations between vote shares did not always have the same demographic correlations</a:t>
            </a:r>
          </a:p>
          <a:p>
            <a:pPr lvl="1"/>
            <a:r>
              <a:rPr lang="en-US" dirty="0"/>
              <a:t>Both </a:t>
            </a:r>
            <a:r>
              <a:rPr lang="en-US" dirty="0" smtClean="0"/>
              <a:t>Bernie Sanders and John Kasich were </a:t>
            </a:r>
            <a:r>
              <a:rPr lang="en-US" dirty="0"/>
              <a:t>correlated to a higher median income and greater proportion of white people. However counties with greater support for John Kasich were also correlated with a slightly higher unemployment and a higher population density.</a:t>
            </a:r>
            <a:endParaRPr lang="en-US" dirty="0" smtClean="0"/>
          </a:p>
          <a:p>
            <a:r>
              <a:rPr lang="en-US" dirty="0" smtClean="0"/>
              <a:t>There were stronger divisions based on race, income, and unemployment in the Democrat party than the </a:t>
            </a:r>
            <a:r>
              <a:rPr lang="en-US" smtClean="0"/>
              <a:t>Republican party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04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948542"/>
            <a:ext cx="10018713" cy="3124201"/>
          </a:xfrm>
        </p:spPr>
        <p:txBody>
          <a:bodyPr/>
          <a:lstStyle/>
          <a:p>
            <a:r>
              <a:rPr lang="en-US" dirty="0"/>
              <a:t>Counties with greater Bernie Sanders/Hillary Clinton support correlate to which Republican </a:t>
            </a:r>
            <a:r>
              <a:rPr lang="en-US" dirty="0" smtClean="0"/>
              <a:t>candidate's </a:t>
            </a:r>
            <a:r>
              <a:rPr lang="en-US" dirty="0"/>
              <a:t>support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demographics are associated with a greater vote share for a particular </a:t>
            </a:r>
            <a:r>
              <a:rPr lang="en-US" dirty="0" smtClean="0"/>
              <a:t>candidate </a:t>
            </a:r>
            <a:r>
              <a:rPr lang="en-US" dirty="0"/>
              <a:t>- income, unemployment rate, the percentage of white people, or population density?</a:t>
            </a:r>
          </a:p>
        </p:txBody>
      </p:sp>
    </p:spTree>
    <p:extLst>
      <p:ext uri="{BB962C8B-B14F-4D97-AF65-F5344CB8AC3E}">
        <p14:creationId xmlns:p14="http://schemas.microsoft.com/office/powerpoint/2010/main" val="17790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834242"/>
            <a:ext cx="10018713" cy="3124201"/>
          </a:xfrm>
        </p:spPr>
        <p:txBody>
          <a:bodyPr/>
          <a:lstStyle/>
          <a:p>
            <a:r>
              <a:rPr lang="en-US" dirty="0" smtClean="0"/>
              <a:t>Primary data from </a:t>
            </a:r>
            <a:r>
              <a:rPr lang="en-US" dirty="0" err="1" smtClean="0"/>
              <a:t>FiveThirtyEight</a:t>
            </a:r>
            <a:endParaRPr lang="en-US" dirty="0" smtClean="0"/>
          </a:p>
          <a:p>
            <a:r>
              <a:rPr lang="en-US" dirty="0" smtClean="0"/>
              <a:t>2015 US Census estimates of median income, unemployment, and percentage white people of the total population in each county</a:t>
            </a:r>
          </a:p>
          <a:p>
            <a:r>
              <a:rPr lang="en-US" dirty="0" smtClean="0"/>
              <a:t>2010 US Census survey results of population density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11828"/>
            <a:ext cx="10018713" cy="1758044"/>
          </a:xfrm>
        </p:spPr>
        <p:txBody>
          <a:bodyPr/>
          <a:lstStyle/>
          <a:p>
            <a:r>
              <a:rPr lang="en-US" dirty="0" smtClean="0"/>
              <a:t>Missing Counties</a:t>
            </a:r>
          </a:p>
          <a:p>
            <a:r>
              <a:rPr lang="en-US" dirty="0" smtClean="0"/>
              <a:t>Party Demographics vs County Demographics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0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1481"/>
            <a:ext cx="10018713" cy="1752599"/>
          </a:xfrm>
        </p:spPr>
        <p:txBody>
          <a:bodyPr/>
          <a:lstStyle/>
          <a:p>
            <a:r>
              <a:rPr lang="en-US" dirty="0" smtClean="0"/>
              <a:t>BERNIE SANDERS and HILLARY CLINTON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763" y="2019676"/>
            <a:ext cx="2972694" cy="18457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22" y="2090224"/>
            <a:ext cx="2259896" cy="170469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22" y="4059143"/>
            <a:ext cx="3843888" cy="2562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31" y="4688109"/>
            <a:ext cx="3177773" cy="1779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776" y="1859646"/>
            <a:ext cx="4004928" cy="2209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926" y="4361329"/>
            <a:ext cx="2808941" cy="210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7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34208"/>
            <a:ext cx="10018713" cy="1752599"/>
          </a:xfrm>
        </p:spPr>
        <p:txBody>
          <a:bodyPr/>
          <a:lstStyle/>
          <a:p>
            <a:r>
              <a:rPr lang="en-US" dirty="0" smtClean="0"/>
              <a:t>Bernie Sanders/Hillary Clinton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8" y="1977704"/>
            <a:ext cx="5956300" cy="461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8" y="2012950"/>
            <a:ext cx="5676900" cy="45212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6" y="2012949"/>
            <a:ext cx="5390006" cy="4539611"/>
          </a:xfrm>
        </p:spPr>
      </p:pic>
      <p:sp>
        <p:nvSpPr>
          <p:cNvPr id="7" name="TextBox 6"/>
          <p:cNvSpPr txBox="1"/>
          <p:nvPr/>
        </p:nvSpPr>
        <p:spPr>
          <a:xfrm>
            <a:off x="6711568" y="2012949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more democrats voting for Bernie/Clinton did not tend to have more republicans voting for Donald Trump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1568" y="3469893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more democrats voting for Bernie tended to have less republicans voting for Ted Cruz/ more Clinton -&gt; more Cruz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11568" y="4926837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more democrats voting for Bernie tended to have more republicans voting for John Kasich/ more Clinton -&gt; less Kasich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34208"/>
            <a:ext cx="10018713" cy="1752599"/>
          </a:xfrm>
        </p:spPr>
        <p:txBody>
          <a:bodyPr/>
          <a:lstStyle/>
          <a:p>
            <a:r>
              <a:rPr lang="en-US" dirty="0" smtClean="0"/>
              <a:t>Bernie Sanders/Hillary Clinton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3" y="1991352"/>
            <a:ext cx="5834250" cy="461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6" y="2017163"/>
            <a:ext cx="5676900" cy="44487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1568" y="2012949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greater median income tended to have more Democrats voting for Bernie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1568" y="3065409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higher unemployment rate tended to have more Democrats voting for Hillary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11568" y="4102618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greater proportion of white people tended to have more Democrats voting for Bernie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1" y="2011575"/>
            <a:ext cx="5289746" cy="453961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1" y="2029990"/>
            <a:ext cx="5689600" cy="43501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11568" y="5139827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was a very weak, negative correlation between county population density and Bernie votes (and vise-versa)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3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835" y="109181"/>
            <a:ext cx="10018713" cy="1043507"/>
          </a:xfrm>
        </p:spPr>
        <p:txBody>
          <a:bodyPr>
            <a:normAutofit/>
          </a:bodyPr>
          <a:lstStyle/>
          <a:p>
            <a:r>
              <a:rPr lang="en-US" dirty="0" smtClean="0"/>
              <a:t>Donald Trump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42" y="1440895"/>
            <a:ext cx="3273879" cy="436517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60" y="1318065"/>
            <a:ext cx="5943600" cy="334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30" y="4135414"/>
            <a:ext cx="309608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5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334208"/>
            <a:ext cx="10018713" cy="1752599"/>
          </a:xfrm>
        </p:spPr>
        <p:txBody>
          <a:bodyPr/>
          <a:lstStyle/>
          <a:p>
            <a:r>
              <a:rPr lang="en-US" dirty="0" smtClean="0"/>
              <a:t>Donald Trump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2" y="1991352"/>
            <a:ext cx="5621432" cy="461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4" y="2003430"/>
            <a:ext cx="5194300" cy="452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1568" y="2012949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lower median income tended to have more Republicans voting for Donald Trump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11568" y="3065409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higher unemployment rate tended to have more Republicans voting for Donald Trump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11568" y="4102618"/>
            <a:ext cx="4791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Counties that had a greater or lower proportion of white people were no more likely to have Republicans vote for another candidate over Trump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1" y="2038731"/>
            <a:ext cx="5390006" cy="446600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7" y="2078183"/>
            <a:ext cx="5397500" cy="449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11568" y="5426431"/>
            <a:ext cx="4791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was a very weak, positive correlation between county population density and Donald Trump votes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0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154</TotalTime>
  <Words>554</Words>
  <Application>Microsoft Macintosh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Parallax</vt:lpstr>
      <vt:lpstr>Big Data Midterm Project</vt:lpstr>
      <vt:lpstr>Questions</vt:lpstr>
      <vt:lpstr>How?</vt:lpstr>
      <vt:lpstr>Important Considerations</vt:lpstr>
      <vt:lpstr>BERNIE SANDERS and HILLARY CLINTON</vt:lpstr>
      <vt:lpstr>Bernie Sanders/Hillary Clinton</vt:lpstr>
      <vt:lpstr>Bernie Sanders/Hillary Clinton</vt:lpstr>
      <vt:lpstr>Donald Trump</vt:lpstr>
      <vt:lpstr>Donald Trump</vt:lpstr>
      <vt:lpstr>PowerPoint Presentation</vt:lpstr>
      <vt:lpstr>Ted Cruz</vt:lpstr>
      <vt:lpstr>John Kasich</vt:lpstr>
      <vt:lpstr>John Kasich</vt:lpstr>
      <vt:lpstr>Interesting Observations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Hoover</dc:creator>
  <cp:lastModifiedBy>Benjamin Hoover</cp:lastModifiedBy>
  <cp:revision>15</cp:revision>
  <dcterms:created xsi:type="dcterms:W3CDTF">2016-11-08T21:20:29Z</dcterms:created>
  <dcterms:modified xsi:type="dcterms:W3CDTF">2016-11-15T21:47:45Z</dcterms:modified>
</cp:coreProperties>
</file>